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B4B4B4"/>
        </a:fontRef>
        <a:srgbClr val="B4B4B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F"/>
          </a:solidFill>
        </a:fill>
      </a:tcStyle>
    </a:wholeTbl>
    <a:band2H>
      <a:tcTxStyle b="def" i="def"/>
      <a:tcStyle>
        <a:tcBdr/>
        <a:fill>
          <a:solidFill>
            <a:srgbClr val="E7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/Relationships>

</file>

<file path=ppt/media/image1.jpeg>
</file>

<file path=ppt/media/image1.tif>
</file>

<file path=ppt/media/image2.jpeg>
</file>

<file path=ppt/media/image2.tif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"/>
          <p:cNvSpPr/>
          <p:nvPr/>
        </p:nvSpPr>
        <p:spPr>
          <a:xfrm>
            <a:off x="-3" y="-1"/>
            <a:ext cx="24377654" cy="1125417"/>
          </a:xfrm>
          <a:prstGeom prst="rect">
            <a:avLst/>
          </a:pr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3600">
                <a:solidFill>
                  <a:srgbClr val="073672"/>
                </a:solidFill>
              </a:defRPr>
            </a:pP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xfrm>
            <a:off x="20000402" y="12446269"/>
            <a:ext cx="5686638" cy="1234441"/>
          </a:xfrm>
          <a:prstGeom prst="rect">
            <a:avLst/>
          </a:prstGeom>
        </p:spPr>
        <p:txBody>
          <a:bodyPr/>
          <a:lstStyle>
            <a:lvl1pPr algn="ctr"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er"/>
          <p:cNvGrpSpPr/>
          <p:nvPr/>
        </p:nvGrpSpPr>
        <p:grpSpPr>
          <a:xfrm>
            <a:off x="-6598854" y="-10512751"/>
            <a:ext cx="4303384" cy="24534170"/>
            <a:chOff x="0" y="0"/>
            <a:chExt cx="4303382" cy="24534168"/>
          </a:xfrm>
        </p:grpSpPr>
        <p:sp>
          <p:nvSpPr>
            <p:cNvPr id="2" name="Triangle"/>
            <p:cNvSpPr/>
            <p:nvPr/>
          </p:nvSpPr>
          <p:spPr>
            <a:xfrm rot="5400000">
              <a:off x="291183" y="23087107"/>
              <a:ext cx="1133338" cy="1715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11402"/>
                  </a:lnTo>
                  <a:lnTo>
                    <a:pt x="21600" y="0"/>
                  </a:lnTo>
                  <a:lnTo>
                    <a:pt x="0" y="2160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3" name="Figure"/>
            <p:cNvSpPr/>
            <p:nvPr/>
          </p:nvSpPr>
          <p:spPr>
            <a:xfrm rot="5400000">
              <a:off x="1392727" y="21690657"/>
              <a:ext cx="1454947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779" y="21600"/>
                  </a:lnTo>
                  <a:lnTo>
                    <a:pt x="21600" y="12854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4" name="Triangle"/>
            <p:cNvSpPr/>
            <p:nvPr/>
          </p:nvSpPr>
          <p:spPr>
            <a:xfrm rot="5400000">
              <a:off x="797319" y="19983464"/>
              <a:ext cx="2645764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18970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5" name="Figure"/>
            <p:cNvSpPr/>
            <p:nvPr/>
          </p:nvSpPr>
          <p:spPr>
            <a:xfrm rot="5400000">
              <a:off x="619130" y="19805276"/>
              <a:ext cx="3002141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305" y="16028"/>
                  </a:lnTo>
                  <a:lnTo>
                    <a:pt x="21600" y="21600"/>
                  </a:lnTo>
                  <a:lnTo>
                    <a:pt x="2565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6" name="Figure"/>
            <p:cNvSpPr/>
            <p:nvPr/>
          </p:nvSpPr>
          <p:spPr>
            <a:xfrm rot="5400000">
              <a:off x="1273214" y="17499689"/>
              <a:ext cx="2784839" cy="3141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55" y="0"/>
                  </a:moveTo>
                  <a:lnTo>
                    <a:pt x="0" y="13243"/>
                  </a:lnTo>
                  <a:lnTo>
                    <a:pt x="21600" y="21600"/>
                  </a:lnTo>
                  <a:lnTo>
                    <a:pt x="21271" y="0"/>
                  </a:lnTo>
                  <a:lnTo>
                    <a:pt x="16255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7" name="Triangle"/>
            <p:cNvSpPr/>
            <p:nvPr/>
          </p:nvSpPr>
          <p:spPr>
            <a:xfrm rot="5400000">
              <a:off x="2190231" y="17730032"/>
              <a:ext cx="2167699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708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8" name="Triangle"/>
            <p:cNvSpPr/>
            <p:nvPr/>
          </p:nvSpPr>
          <p:spPr>
            <a:xfrm rot="5400000">
              <a:off x="1868386" y="15331816"/>
              <a:ext cx="2810915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21055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9" name="Figure"/>
            <p:cNvSpPr/>
            <p:nvPr/>
          </p:nvSpPr>
          <p:spPr>
            <a:xfrm rot="5400000">
              <a:off x="408346" y="13898426"/>
              <a:ext cx="4136462" cy="3519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9711" y="21600"/>
                  </a:lnTo>
                  <a:lnTo>
                    <a:pt x="21600" y="11819"/>
                  </a:lnTo>
                  <a:lnTo>
                    <a:pt x="692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0" name="Figure"/>
            <p:cNvSpPr/>
            <p:nvPr/>
          </p:nvSpPr>
          <p:spPr>
            <a:xfrm rot="5400000">
              <a:off x="326343" y="11517021"/>
              <a:ext cx="4345073" cy="3519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30" y="0"/>
                  </a:moveTo>
                  <a:lnTo>
                    <a:pt x="0" y="10646"/>
                  </a:lnTo>
                  <a:lnTo>
                    <a:pt x="21600" y="21600"/>
                  </a:lnTo>
                  <a:lnTo>
                    <a:pt x="12356" y="0"/>
                  </a:lnTo>
                  <a:lnTo>
                    <a:pt x="4730" y="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1" name="Triangle"/>
            <p:cNvSpPr/>
            <p:nvPr/>
          </p:nvSpPr>
          <p:spPr>
            <a:xfrm rot="5400000">
              <a:off x="3954733" y="9879941"/>
              <a:ext cx="368428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486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6486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2" name="Triangle"/>
            <p:cNvSpPr/>
            <p:nvPr/>
          </p:nvSpPr>
          <p:spPr>
            <a:xfrm rot="5400000">
              <a:off x="4026437" y="9713428"/>
              <a:ext cx="225019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1082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3" name="Triangle"/>
            <p:cNvSpPr/>
            <p:nvPr/>
          </p:nvSpPr>
          <p:spPr>
            <a:xfrm rot="5400000">
              <a:off x="1633145" y="8695400"/>
              <a:ext cx="2645767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4736"/>
                  </a:moveTo>
                  <a:lnTo>
                    <a:pt x="10522" y="0"/>
                  </a:lnTo>
                  <a:lnTo>
                    <a:pt x="0" y="21600"/>
                  </a:lnTo>
                  <a:lnTo>
                    <a:pt x="21600" y="14736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4" name="Triangle"/>
            <p:cNvSpPr/>
            <p:nvPr/>
          </p:nvSpPr>
          <p:spPr>
            <a:xfrm rot="5400000">
              <a:off x="1463411" y="7184026"/>
              <a:ext cx="2984759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0" y="5883"/>
                  </a:lnTo>
                  <a:lnTo>
                    <a:pt x="12273" y="21600"/>
                  </a:lnTo>
                  <a:lnTo>
                    <a:pt x="2160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5" name="Figure"/>
            <p:cNvSpPr/>
            <p:nvPr/>
          </p:nvSpPr>
          <p:spPr>
            <a:xfrm rot="5400000">
              <a:off x="2340168" y="7918501"/>
              <a:ext cx="2984758" cy="807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35" y="0"/>
                  </a:moveTo>
                  <a:lnTo>
                    <a:pt x="0" y="21600"/>
                  </a:lnTo>
                  <a:lnTo>
                    <a:pt x="21600" y="5183"/>
                  </a:lnTo>
                  <a:lnTo>
                    <a:pt x="20759" y="0"/>
                  </a:lnTo>
                  <a:lnTo>
                    <a:pt x="435" y="0"/>
                  </a:lnTo>
                </a:path>
              </a:pathLst>
            </a:custGeom>
            <a:solidFill>
              <a:srgbClr val="00558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6" name="Triangle"/>
            <p:cNvSpPr/>
            <p:nvPr/>
          </p:nvSpPr>
          <p:spPr>
            <a:xfrm rot="5400000">
              <a:off x="3361494" y="6042637"/>
              <a:ext cx="942107" cy="807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219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7" name="Triangle"/>
            <p:cNvSpPr/>
            <p:nvPr/>
          </p:nvSpPr>
          <p:spPr>
            <a:xfrm rot="5400000">
              <a:off x="1193953" y="6245267"/>
              <a:ext cx="2915220" cy="1641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9033" y="0"/>
                  </a:lnTo>
                  <a:lnTo>
                    <a:pt x="0" y="17143"/>
                  </a:lnTo>
                  <a:lnTo>
                    <a:pt x="21600" y="2160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8" name="Figure"/>
            <p:cNvSpPr/>
            <p:nvPr/>
          </p:nvSpPr>
          <p:spPr>
            <a:xfrm rot="5400000">
              <a:off x="2367961" y="4916185"/>
              <a:ext cx="175916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6640" y="21600"/>
                  </a:lnTo>
                  <a:lnTo>
                    <a:pt x="21600" y="8271"/>
                  </a:lnTo>
                  <a:lnTo>
                    <a:pt x="108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9" name="Triangle"/>
            <p:cNvSpPr/>
            <p:nvPr/>
          </p:nvSpPr>
          <p:spPr>
            <a:xfrm rot="5400000">
              <a:off x="-147360" y="1570860"/>
              <a:ext cx="5231670" cy="2976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2671"/>
                  </a:moveTo>
                  <a:lnTo>
                    <a:pt x="3470" y="0"/>
                  </a:lnTo>
                  <a:lnTo>
                    <a:pt x="0" y="21600"/>
                  </a:lnTo>
                  <a:lnTo>
                    <a:pt x="21600" y="12671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0" name="Figure"/>
            <p:cNvSpPr/>
            <p:nvPr/>
          </p:nvSpPr>
          <p:spPr>
            <a:xfrm rot="5400000">
              <a:off x="1051342" y="2404970"/>
              <a:ext cx="439287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36" y="0"/>
                  </a:moveTo>
                  <a:lnTo>
                    <a:pt x="0" y="3758"/>
                  </a:lnTo>
                  <a:lnTo>
                    <a:pt x="21600" y="21600"/>
                  </a:lnTo>
                  <a:lnTo>
                    <a:pt x="18939" y="0"/>
                  </a:lnTo>
                  <a:lnTo>
                    <a:pt x="4536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1" name="Triangle"/>
            <p:cNvSpPr/>
            <p:nvPr/>
          </p:nvSpPr>
          <p:spPr>
            <a:xfrm rot="5400000">
              <a:off x="3636438" y="1540107"/>
              <a:ext cx="920382" cy="368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1662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2" name="Triangle"/>
            <p:cNvSpPr/>
            <p:nvPr/>
          </p:nvSpPr>
          <p:spPr>
            <a:xfrm rot="5400000">
              <a:off x="3786378" y="860520"/>
              <a:ext cx="620501" cy="368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124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3" name="Triangle"/>
            <p:cNvSpPr/>
            <p:nvPr/>
          </p:nvSpPr>
          <p:spPr>
            <a:xfrm rot="5400000">
              <a:off x="1908900" y="-906156"/>
              <a:ext cx="446655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9837"/>
                  </a:moveTo>
                  <a:lnTo>
                    <a:pt x="21600" y="21600"/>
                  </a:lnTo>
                  <a:lnTo>
                    <a:pt x="0" y="0"/>
                  </a:lnTo>
                  <a:lnTo>
                    <a:pt x="0" y="19837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4" name="Figure"/>
            <p:cNvSpPr/>
            <p:nvPr/>
          </p:nvSpPr>
          <p:spPr>
            <a:xfrm rot="5400000">
              <a:off x="1990092" y="-1027843"/>
              <a:ext cx="1285449" cy="3341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7011"/>
                  </a:lnTo>
                  <a:lnTo>
                    <a:pt x="7481" y="21600"/>
                  </a:lnTo>
                  <a:lnTo>
                    <a:pt x="21600" y="2375"/>
                  </a:lnTo>
                  <a:lnTo>
                    <a:pt x="12397" y="0"/>
                  </a:lnTo>
                  <a:lnTo>
                    <a:pt x="0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5" name="Triangle"/>
            <p:cNvSpPr/>
            <p:nvPr/>
          </p:nvSpPr>
          <p:spPr>
            <a:xfrm rot="5400000">
              <a:off x="-1830910" y="11063920"/>
              <a:ext cx="6987478" cy="1785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0" y="8683"/>
                  </a:lnTo>
                  <a:lnTo>
                    <a:pt x="8178" y="0"/>
                  </a:lnTo>
                  <a:lnTo>
                    <a:pt x="21600" y="2160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6" name="Figure"/>
            <p:cNvSpPr/>
            <p:nvPr/>
          </p:nvSpPr>
          <p:spPr>
            <a:xfrm rot="5400000">
              <a:off x="2252464" y="10062963"/>
              <a:ext cx="2306773" cy="1733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40" y="0"/>
                  </a:moveTo>
                  <a:lnTo>
                    <a:pt x="0" y="2418"/>
                  </a:lnTo>
                  <a:lnTo>
                    <a:pt x="12700" y="21600"/>
                  </a:lnTo>
                  <a:lnTo>
                    <a:pt x="21600" y="0"/>
                  </a:lnTo>
                  <a:lnTo>
                    <a:pt x="344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</p:grpSp>
      <p:sp>
        <p:nvSpPr>
          <p:cNvPr id="28" name="Numéro de diapositive"/>
          <p:cNvSpPr txBox="1"/>
          <p:nvPr>
            <p:ph type="sldNum" sz="quarter" idx="2"/>
          </p:nvPr>
        </p:nvSpPr>
        <p:spPr>
          <a:xfrm>
            <a:off x="17862568" y="12695651"/>
            <a:ext cx="5686638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9" name="Texte du titre"/>
          <p:cNvSpPr txBox="1"/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Texte du titre</a:t>
            </a:r>
          </a:p>
        </p:txBody>
      </p:sp>
      <p:sp>
        <p:nvSpPr>
          <p:cNvPr id="30" name="Texte niveau 1…"/>
          <p:cNvSpPr txBox="1"/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0" marR="0" indent="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457109" marR="0" indent="-457109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1462747" marR="0" indent="-548530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243791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3428315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4342531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518056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6094780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7008996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7923214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mailto:53212@etu.he2b.b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hyperlink" Target="mailto:53212@etu.he2b.be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1.tif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2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3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4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5.tif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rcRect l="0" t="22076" r="0" b="22075"/>
          <a:stretch>
            <a:fillRect/>
          </a:stretch>
        </p:blipFill>
        <p:spPr>
          <a:xfrm>
            <a:off x="0" y="0"/>
            <a:ext cx="2437765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Rectangle"/>
          <p:cNvSpPr/>
          <p:nvPr/>
        </p:nvSpPr>
        <p:spPr>
          <a:xfrm>
            <a:off x="-2" y="0"/>
            <a:ext cx="24377654" cy="13716000"/>
          </a:xfrm>
          <a:prstGeom prst="rect">
            <a:avLst/>
          </a:prstGeom>
          <a:gradFill>
            <a:gsLst>
              <a:gs pos="4000">
                <a:srgbClr val="0E6DE5">
                  <a:alpha val="91000"/>
                </a:srgbClr>
              </a:gs>
              <a:gs pos="100000">
                <a:srgbClr val="14A5FF">
                  <a:alpha val="78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73672"/>
                </a:solidFill>
              </a:defRPr>
            </a:pPr>
          </a:p>
        </p:txBody>
      </p:sp>
      <p:sp>
        <p:nvSpPr>
          <p:cNvPr id="56" name="Les paiements…"/>
          <p:cNvSpPr/>
          <p:nvPr/>
        </p:nvSpPr>
        <p:spPr>
          <a:xfrm>
            <a:off x="4314870" y="1607973"/>
            <a:ext cx="15741559" cy="5147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Les paiements </a:t>
            </a:r>
          </a:p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électroniques</a:t>
            </a:r>
          </a:p>
        </p:txBody>
      </p:sp>
      <p:sp>
        <p:nvSpPr>
          <p:cNvPr id="57" name="Présenté par Léopold Mols"/>
          <p:cNvSpPr/>
          <p:nvPr/>
        </p:nvSpPr>
        <p:spPr>
          <a:xfrm>
            <a:off x="5938014" y="9178521"/>
            <a:ext cx="12495272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Présenté par Léopold Mols</a:t>
            </a:r>
          </a:p>
        </p:txBody>
      </p:sp>
      <p:sp>
        <p:nvSpPr>
          <p:cNvPr id="58" name="53212@etu.he2b.be"/>
          <p:cNvSpPr/>
          <p:nvPr/>
        </p:nvSpPr>
        <p:spPr>
          <a:xfrm>
            <a:off x="6390860" y="1064652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59" name="Numéro de diapositive"/>
          <p:cNvSpPr txBox="1"/>
          <p:nvPr>
            <p:ph type="sldNum" sz="quarter" idx="2"/>
          </p:nvPr>
        </p:nvSpPr>
        <p:spPr>
          <a:xfrm>
            <a:off x="18493335" y="12444537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9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sp>
        <p:nvSpPr>
          <p:cNvPr id="140" name="Code"/>
          <p:cNvSpPr/>
          <p:nvPr/>
        </p:nvSpPr>
        <p:spPr>
          <a:xfrm>
            <a:off x="4792051" y="9597831"/>
            <a:ext cx="2095133" cy="1135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Code</a:t>
            </a:r>
          </a:p>
        </p:txBody>
      </p:sp>
      <p:sp>
        <p:nvSpPr>
          <p:cNvPr id="141" name="Figure"/>
          <p:cNvSpPr/>
          <p:nvPr/>
        </p:nvSpPr>
        <p:spPr>
          <a:xfrm>
            <a:off x="4083143" y="9886390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42" name="Itsme"/>
          <p:cNvSpPr/>
          <p:nvPr/>
        </p:nvSpPr>
        <p:spPr>
          <a:xfrm>
            <a:off x="4919310" y="6290113"/>
            <a:ext cx="2620497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Itsme</a:t>
            </a:r>
          </a:p>
        </p:txBody>
      </p:sp>
      <p:sp>
        <p:nvSpPr>
          <p:cNvPr id="143" name="Figure"/>
          <p:cNvSpPr/>
          <p:nvPr/>
        </p:nvSpPr>
        <p:spPr>
          <a:xfrm>
            <a:off x="4083143" y="6628793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44" name="Lecteur de carte_"/>
          <p:cNvSpPr/>
          <p:nvPr/>
        </p:nvSpPr>
        <p:spPr>
          <a:xfrm>
            <a:off x="4871128" y="7480122"/>
            <a:ext cx="6554641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Lecteur de carte</a:t>
            </a:r>
            <a:r>
              <a:rPr>
                <a:solidFill>
                  <a:srgbClr val="FFFFFF"/>
                </a:solidFill>
              </a:rPr>
              <a:t>_</a:t>
            </a:r>
            <a:r>
              <a:t>   </a:t>
            </a:r>
          </a:p>
        </p:txBody>
      </p:sp>
      <p:sp>
        <p:nvSpPr>
          <p:cNvPr id="145" name="Figure"/>
          <p:cNvSpPr/>
          <p:nvPr/>
        </p:nvSpPr>
        <p:spPr>
          <a:xfrm>
            <a:off x="4083143" y="7768680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46" name="Site"/>
          <p:cNvSpPr/>
          <p:nvPr/>
        </p:nvSpPr>
        <p:spPr>
          <a:xfrm>
            <a:off x="12209349" y="7210635"/>
            <a:ext cx="5357923" cy="1135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Site</a:t>
            </a:r>
          </a:p>
        </p:txBody>
      </p:sp>
      <p:sp>
        <p:nvSpPr>
          <p:cNvPr id="147" name="Application"/>
          <p:cNvSpPr/>
          <p:nvPr/>
        </p:nvSpPr>
        <p:spPr>
          <a:xfrm>
            <a:off x="12209349" y="8149701"/>
            <a:ext cx="5357923" cy="1135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Application</a:t>
            </a:r>
          </a:p>
        </p:txBody>
      </p:sp>
      <p:sp>
        <p:nvSpPr>
          <p:cNvPr id="148" name="Carte bancaire"/>
          <p:cNvSpPr/>
          <p:nvPr/>
        </p:nvSpPr>
        <p:spPr>
          <a:xfrm>
            <a:off x="12209349" y="9023092"/>
            <a:ext cx="5549283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Carte bancaire</a:t>
            </a:r>
          </a:p>
        </p:txBody>
      </p:sp>
      <p:sp>
        <p:nvSpPr>
          <p:cNvPr id="149" name="Application"/>
          <p:cNvSpPr/>
          <p:nvPr/>
        </p:nvSpPr>
        <p:spPr>
          <a:xfrm>
            <a:off x="12209349" y="9888979"/>
            <a:ext cx="5357923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Application </a:t>
            </a:r>
          </a:p>
        </p:txBody>
      </p:sp>
      <p:sp>
        <p:nvSpPr>
          <p:cNvPr id="150" name="Validation de l’identité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Validation de l’identité</a:t>
            </a:r>
          </a:p>
        </p:txBody>
      </p:sp>
      <p:sp>
        <p:nvSpPr>
          <p:cNvPr id="151" name="Biométrique"/>
          <p:cNvSpPr/>
          <p:nvPr/>
        </p:nvSpPr>
        <p:spPr>
          <a:xfrm>
            <a:off x="12209349" y="10835550"/>
            <a:ext cx="5357923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Biométrique</a:t>
            </a:r>
          </a:p>
        </p:txBody>
      </p:sp>
      <p:sp>
        <p:nvSpPr>
          <p:cNvPr id="152" name="53212@etu.he2b.be"/>
          <p:cNvSpPr/>
          <p:nvPr/>
        </p:nvSpPr>
        <p:spPr>
          <a:xfrm>
            <a:off x="6417481" y="1254680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153" name="Numéro de diapositive"/>
          <p:cNvSpPr txBox="1"/>
          <p:nvPr>
            <p:ph type="sldNum" sz="quarter" idx="2"/>
          </p:nvPr>
        </p:nvSpPr>
        <p:spPr>
          <a:xfrm>
            <a:off x="21016845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54" name="Ligne"/>
          <p:cNvSpPr/>
          <p:nvPr/>
        </p:nvSpPr>
        <p:spPr>
          <a:xfrm flipV="1">
            <a:off x="10688912" y="7818939"/>
            <a:ext cx="1851591" cy="367734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5" name="Ligne"/>
          <p:cNvSpPr/>
          <p:nvPr/>
        </p:nvSpPr>
        <p:spPr>
          <a:xfrm>
            <a:off x="10682494" y="8185462"/>
            <a:ext cx="1867710" cy="601713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6" name="Ligne"/>
          <p:cNvSpPr/>
          <p:nvPr/>
        </p:nvSpPr>
        <p:spPr>
          <a:xfrm flipV="1">
            <a:off x="6675506" y="9676913"/>
            <a:ext cx="5887802" cy="598906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7" name="Ligne"/>
          <p:cNvSpPr/>
          <p:nvPr/>
        </p:nvSpPr>
        <p:spPr>
          <a:xfrm>
            <a:off x="6647742" y="10281231"/>
            <a:ext cx="5941582" cy="267473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58" name="Ligne"/>
          <p:cNvSpPr/>
          <p:nvPr/>
        </p:nvSpPr>
        <p:spPr>
          <a:xfrm>
            <a:off x="6719613" y="10293898"/>
            <a:ext cx="5899344" cy="1126382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4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Class="entr" nodeType="with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4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4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4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4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Class="entr" nodeType="with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4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4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Class="entr" nodeType="with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4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8" presetID="2" grpId="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4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4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4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Class="entr" nodeType="withEffect" presetSubtype="8" presetID="2" grpId="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4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ntr" nodeType="clickEffect" presetSubtype="8" presetID="2" grpId="9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ntr" nodeType="clickEffect" presetSubtype="8" presetID="2" grpId="1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4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40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40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Class="entr" nodeType="withEffect" presetSubtype="8" presetID="2" grpId="1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4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entr" nodeType="clickEffect" presetSubtype="8" presetID="2" grpId="1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ntr" nodeType="clickEffect" presetSubtype="8" presetID="2" grpId="1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4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Class="entr" nodeType="withEffect" presetSubtype="8" presetID="2" grpId="1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4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clickEffect" presetSubtype="8" presetID="2" grpId="1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Class="entr" nodeType="clickEffect" presetSubtype="8" presetID="2" grpId="1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/>
                                        <p:tgtEl>
                                          <p:spTgt spid="14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4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4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Class="entr" nodeType="withEffect" presetSubtype="8" presetID="2" grpId="1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4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Class="entr" nodeType="clickEffect" presetSubtype="8" presetID="2" grpId="1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Class="entr" nodeType="clickEffect" presetSubtype="8" presetID="2" grpId="1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4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5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Class="entr" nodeType="withEffect" presetSubtype="8" presetID="2" grpId="1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8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5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43" grpId="1"/>
      <p:bldP build="p" bldLvl="5" animBg="1" rev="0" advAuto="0" spid="148" grpId="12"/>
      <p:bldP build="whole" bldLvl="1" animBg="1" rev="0" advAuto="0" spid="145" grpId="3"/>
      <p:bldP build="whole" bldLvl="1" animBg="1" rev="0" advAuto="0" spid="155" grpId="7"/>
      <p:bldP build="p" bldLvl="5" animBg="1" rev="0" advAuto="0" spid="149" grpId="14"/>
      <p:bldP build="whole" bldLvl="1" animBg="1" rev="0" advAuto="0" spid="156" grpId="11"/>
      <p:bldP build="p" bldLvl="5" animBg="1" rev="0" advAuto="0" spid="146" grpId="6"/>
      <p:bldP build="whole" bldLvl="1" animBg="1" rev="0" advAuto="0" spid="154" grpId="5"/>
      <p:bldP build="p" bldLvl="5" animBg="1" rev="0" advAuto="0" spid="147" grpId="8"/>
      <p:bldP build="whole" bldLvl="1" animBg="1" rev="0" advAuto="0" spid="141" grpId="9"/>
      <p:bldP build="whole" bldLvl="1" animBg="1" rev="0" advAuto="0" spid="157" grpId="13"/>
      <p:bldP build="whole" bldLvl="1" animBg="1" rev="0" advAuto="0" spid="158" grpId="15"/>
      <p:bldP build="p" bldLvl="5" animBg="1" rev="0" advAuto="0" spid="144" grpId="4"/>
      <p:bldP build="p" bldLvl="5" animBg="1" rev="0" advAuto="0" spid="142" grpId="2"/>
      <p:bldP build="p" bldLvl="5" animBg="1" rev="0" advAuto="0" spid="140" grpId="10"/>
      <p:bldP build="p" bldLvl="5" animBg="1" rev="0" advAuto="0" spid="151" grpId="16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Conclusion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161" name="Possibilités beaucoup plus diversifiées…"/>
          <p:cNvSpPr/>
          <p:nvPr/>
        </p:nvSpPr>
        <p:spPr>
          <a:xfrm>
            <a:off x="3217622" y="4735283"/>
            <a:ext cx="18323837" cy="550648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Possibilités beaucoup plus diversifiées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améliorée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Pouvoir représentatif démocratique en péril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Nécessité de vivre encore avec le choix du cash</a:t>
            </a:r>
          </a:p>
        </p:txBody>
      </p:sp>
      <p:sp>
        <p:nvSpPr>
          <p:cNvPr id="162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163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6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16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16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16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16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61" grpId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5" name="Thanks!"/>
          <p:cNvSpPr/>
          <p:nvPr/>
        </p:nvSpPr>
        <p:spPr>
          <a:xfrm>
            <a:off x="7228453" y="6468245"/>
            <a:ext cx="9914395" cy="384840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lnSpc>
                <a:spcPts val="13000"/>
              </a:lnSpc>
              <a:defRPr b="1" spc="300" sz="19600"/>
            </a:pPr>
          </a:p>
          <a:p>
            <a:pPr>
              <a:lnSpc>
                <a:spcPts val="13000"/>
              </a:lnSpc>
              <a:defRPr b="1" spc="300" sz="19600"/>
            </a:pPr>
            <a:r>
              <a:t>Thanks!</a:t>
            </a:r>
          </a:p>
        </p:txBody>
      </p:sp>
      <p:sp>
        <p:nvSpPr>
          <p:cNvPr id="166" name="Any questions?"/>
          <p:cNvSpPr/>
          <p:nvPr/>
        </p:nvSpPr>
        <p:spPr>
          <a:xfrm>
            <a:off x="9935204" y="5970570"/>
            <a:ext cx="4551869" cy="8534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300" sz="4400">
                <a:solidFill>
                  <a:srgbClr val="14A5FF"/>
                </a:solidFill>
              </a:defRPr>
            </a:lvl1pPr>
          </a:lstStyle>
          <a:p>
            <a:pPr/>
            <a:r>
              <a:t>Any questions?</a:t>
            </a:r>
          </a:p>
        </p:txBody>
      </p:sp>
      <p:sp>
        <p:nvSpPr>
          <p:cNvPr id="167" name="Figure"/>
          <p:cNvSpPr/>
          <p:nvPr/>
        </p:nvSpPr>
        <p:spPr>
          <a:xfrm>
            <a:off x="11085394" y="2808758"/>
            <a:ext cx="2251083" cy="2439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933" y="12076"/>
                </a:moveTo>
                <a:cubicBezTo>
                  <a:pt x="21369" y="11429"/>
                  <a:pt x="21600" y="10732"/>
                  <a:pt x="21600" y="9954"/>
                </a:cubicBezTo>
                <a:cubicBezTo>
                  <a:pt x="21600" y="9068"/>
                  <a:pt x="21252" y="8289"/>
                  <a:pt x="20555" y="7647"/>
                </a:cubicBezTo>
                <a:cubicBezTo>
                  <a:pt x="19826" y="6977"/>
                  <a:pt x="18982" y="6655"/>
                  <a:pt x="17996" y="6655"/>
                </a:cubicBezTo>
                <a:cubicBezTo>
                  <a:pt x="15522" y="6655"/>
                  <a:pt x="15522" y="6655"/>
                  <a:pt x="15522" y="6655"/>
                </a:cubicBezTo>
                <a:cubicBezTo>
                  <a:pt x="15987" y="5796"/>
                  <a:pt x="16222" y="4964"/>
                  <a:pt x="16222" y="4158"/>
                </a:cubicBezTo>
                <a:cubicBezTo>
                  <a:pt x="16222" y="3140"/>
                  <a:pt x="16046" y="2335"/>
                  <a:pt x="15727" y="1742"/>
                </a:cubicBezTo>
                <a:cubicBezTo>
                  <a:pt x="15379" y="1154"/>
                  <a:pt x="14913" y="697"/>
                  <a:pt x="14275" y="430"/>
                </a:cubicBezTo>
                <a:cubicBezTo>
                  <a:pt x="13663" y="135"/>
                  <a:pt x="12937" y="0"/>
                  <a:pt x="12153" y="0"/>
                </a:cubicBezTo>
                <a:cubicBezTo>
                  <a:pt x="11687" y="0"/>
                  <a:pt x="11251" y="162"/>
                  <a:pt x="10903" y="484"/>
                </a:cubicBezTo>
                <a:cubicBezTo>
                  <a:pt x="10496" y="859"/>
                  <a:pt x="10202" y="1316"/>
                  <a:pt x="10030" y="1878"/>
                </a:cubicBezTo>
                <a:cubicBezTo>
                  <a:pt x="9854" y="2470"/>
                  <a:pt x="9708" y="3005"/>
                  <a:pt x="9594" y="3515"/>
                </a:cubicBezTo>
                <a:cubicBezTo>
                  <a:pt x="9477" y="4053"/>
                  <a:pt x="9304" y="4429"/>
                  <a:pt x="9099" y="4642"/>
                </a:cubicBezTo>
                <a:cubicBezTo>
                  <a:pt x="8633" y="5099"/>
                  <a:pt x="8138" y="5661"/>
                  <a:pt x="7589" y="6307"/>
                </a:cubicBezTo>
                <a:cubicBezTo>
                  <a:pt x="6628" y="7433"/>
                  <a:pt x="5987" y="8103"/>
                  <a:pt x="5668" y="8317"/>
                </a:cubicBezTo>
                <a:cubicBezTo>
                  <a:pt x="1800" y="8317"/>
                  <a:pt x="1800" y="8317"/>
                  <a:pt x="1800" y="8317"/>
                </a:cubicBezTo>
                <a:cubicBezTo>
                  <a:pt x="1309" y="8317"/>
                  <a:pt x="873" y="8479"/>
                  <a:pt x="521" y="8800"/>
                </a:cubicBezTo>
                <a:cubicBezTo>
                  <a:pt x="172" y="9122"/>
                  <a:pt x="0" y="9528"/>
                  <a:pt x="0" y="9981"/>
                </a:cubicBezTo>
                <a:cubicBezTo>
                  <a:pt x="0" y="18274"/>
                  <a:pt x="0" y="18274"/>
                  <a:pt x="0" y="18274"/>
                </a:cubicBezTo>
                <a:cubicBezTo>
                  <a:pt x="0" y="18727"/>
                  <a:pt x="172" y="19133"/>
                  <a:pt x="521" y="19455"/>
                </a:cubicBezTo>
                <a:cubicBezTo>
                  <a:pt x="873" y="19776"/>
                  <a:pt x="1309" y="19935"/>
                  <a:pt x="1800" y="19935"/>
                </a:cubicBezTo>
                <a:cubicBezTo>
                  <a:pt x="5844" y="19935"/>
                  <a:pt x="5844" y="19935"/>
                  <a:pt x="5844" y="19935"/>
                </a:cubicBezTo>
                <a:cubicBezTo>
                  <a:pt x="6075" y="19935"/>
                  <a:pt x="6716" y="20125"/>
                  <a:pt x="7790" y="20473"/>
                </a:cubicBezTo>
                <a:cubicBezTo>
                  <a:pt x="8952" y="20822"/>
                  <a:pt x="9971" y="21116"/>
                  <a:pt x="10844" y="21306"/>
                </a:cubicBezTo>
                <a:cubicBezTo>
                  <a:pt x="11716" y="21492"/>
                  <a:pt x="12618" y="21600"/>
                  <a:pt x="13516" y="21600"/>
                </a:cubicBezTo>
                <a:cubicBezTo>
                  <a:pt x="15320" y="21600"/>
                  <a:pt x="15320" y="21600"/>
                  <a:pt x="15320" y="21600"/>
                </a:cubicBezTo>
                <a:cubicBezTo>
                  <a:pt x="16629" y="21600"/>
                  <a:pt x="17703" y="21252"/>
                  <a:pt x="18517" y="20555"/>
                </a:cubicBezTo>
                <a:cubicBezTo>
                  <a:pt x="19331" y="19858"/>
                  <a:pt x="19712" y="18917"/>
                  <a:pt x="19712" y="17709"/>
                </a:cubicBezTo>
                <a:cubicBezTo>
                  <a:pt x="20262" y="17039"/>
                  <a:pt x="20555" y="16261"/>
                  <a:pt x="20555" y="15402"/>
                </a:cubicBezTo>
                <a:cubicBezTo>
                  <a:pt x="20555" y="15215"/>
                  <a:pt x="20526" y="15026"/>
                  <a:pt x="20526" y="14836"/>
                </a:cubicBezTo>
                <a:cubicBezTo>
                  <a:pt x="20874" y="14248"/>
                  <a:pt x="21050" y="13632"/>
                  <a:pt x="21050" y="12959"/>
                </a:cubicBezTo>
                <a:cubicBezTo>
                  <a:pt x="21050" y="12664"/>
                  <a:pt x="20991" y="12370"/>
                  <a:pt x="20933" y="12076"/>
                </a:cubicBezTo>
                <a:close/>
                <a:moveTo>
                  <a:pt x="3343" y="18030"/>
                </a:moveTo>
                <a:cubicBezTo>
                  <a:pt x="3167" y="18193"/>
                  <a:pt x="2966" y="18274"/>
                  <a:pt x="2702" y="18274"/>
                </a:cubicBezTo>
                <a:cubicBezTo>
                  <a:pt x="2471" y="18274"/>
                  <a:pt x="2236" y="18193"/>
                  <a:pt x="2064" y="18030"/>
                </a:cubicBezTo>
                <a:cubicBezTo>
                  <a:pt x="1888" y="17871"/>
                  <a:pt x="1800" y="17682"/>
                  <a:pt x="1800" y="17442"/>
                </a:cubicBezTo>
                <a:cubicBezTo>
                  <a:pt x="1800" y="17225"/>
                  <a:pt x="1888" y="17039"/>
                  <a:pt x="2064" y="16877"/>
                </a:cubicBezTo>
                <a:cubicBezTo>
                  <a:pt x="2236" y="16691"/>
                  <a:pt x="2471" y="16609"/>
                  <a:pt x="2702" y="16609"/>
                </a:cubicBezTo>
                <a:cubicBezTo>
                  <a:pt x="2966" y="16609"/>
                  <a:pt x="3167" y="16691"/>
                  <a:pt x="3343" y="16877"/>
                </a:cubicBezTo>
                <a:cubicBezTo>
                  <a:pt x="3516" y="17039"/>
                  <a:pt x="3604" y="17225"/>
                  <a:pt x="3604" y="17442"/>
                </a:cubicBezTo>
                <a:cubicBezTo>
                  <a:pt x="3604" y="17682"/>
                  <a:pt x="3516" y="17871"/>
                  <a:pt x="3343" y="18030"/>
                </a:cubicBezTo>
                <a:close/>
                <a:moveTo>
                  <a:pt x="19507" y="11030"/>
                </a:moveTo>
                <a:cubicBezTo>
                  <a:pt x="19305" y="11429"/>
                  <a:pt x="19041" y="11619"/>
                  <a:pt x="18752" y="11646"/>
                </a:cubicBezTo>
                <a:cubicBezTo>
                  <a:pt x="18898" y="11781"/>
                  <a:pt x="19012" y="11994"/>
                  <a:pt x="19100" y="12262"/>
                </a:cubicBezTo>
                <a:cubicBezTo>
                  <a:pt x="19188" y="12502"/>
                  <a:pt x="19246" y="12745"/>
                  <a:pt x="19246" y="12959"/>
                </a:cubicBezTo>
                <a:cubicBezTo>
                  <a:pt x="19246" y="13578"/>
                  <a:pt x="18982" y="14085"/>
                  <a:pt x="18491" y="14515"/>
                </a:cubicBezTo>
                <a:cubicBezTo>
                  <a:pt x="18664" y="14786"/>
                  <a:pt x="18752" y="15080"/>
                  <a:pt x="18752" y="15402"/>
                </a:cubicBezTo>
                <a:cubicBezTo>
                  <a:pt x="18752" y="15723"/>
                  <a:pt x="18664" y="16048"/>
                  <a:pt x="18517" y="16369"/>
                </a:cubicBezTo>
                <a:cubicBezTo>
                  <a:pt x="18345" y="16691"/>
                  <a:pt x="18110" y="16904"/>
                  <a:pt x="17850" y="17039"/>
                </a:cubicBezTo>
                <a:cubicBezTo>
                  <a:pt x="17879" y="17306"/>
                  <a:pt x="17908" y="17547"/>
                  <a:pt x="17908" y="17763"/>
                </a:cubicBezTo>
                <a:cubicBezTo>
                  <a:pt x="17908" y="19211"/>
                  <a:pt x="17007" y="19935"/>
                  <a:pt x="15207" y="19935"/>
                </a:cubicBezTo>
                <a:cubicBezTo>
                  <a:pt x="13516" y="19935"/>
                  <a:pt x="13516" y="19935"/>
                  <a:pt x="13516" y="19935"/>
                </a:cubicBezTo>
                <a:cubicBezTo>
                  <a:pt x="12266" y="19935"/>
                  <a:pt x="10668" y="19614"/>
                  <a:pt x="8692" y="18998"/>
                </a:cubicBezTo>
                <a:cubicBezTo>
                  <a:pt x="8663" y="18971"/>
                  <a:pt x="8516" y="18944"/>
                  <a:pt x="8285" y="18863"/>
                </a:cubicBezTo>
                <a:cubicBezTo>
                  <a:pt x="8054" y="18782"/>
                  <a:pt x="7908" y="18727"/>
                  <a:pt x="7790" y="18704"/>
                </a:cubicBezTo>
                <a:cubicBezTo>
                  <a:pt x="7673" y="18650"/>
                  <a:pt x="7530" y="18623"/>
                  <a:pt x="7295" y="18541"/>
                </a:cubicBezTo>
                <a:cubicBezTo>
                  <a:pt x="7064" y="18487"/>
                  <a:pt x="6888" y="18433"/>
                  <a:pt x="6775" y="18406"/>
                </a:cubicBezTo>
                <a:cubicBezTo>
                  <a:pt x="6628" y="18379"/>
                  <a:pt x="6485" y="18352"/>
                  <a:pt x="6309" y="18328"/>
                </a:cubicBezTo>
                <a:cubicBezTo>
                  <a:pt x="6133" y="18298"/>
                  <a:pt x="5987" y="18274"/>
                  <a:pt x="5844" y="18274"/>
                </a:cubicBezTo>
                <a:cubicBezTo>
                  <a:pt x="5407" y="18274"/>
                  <a:pt x="5407" y="18274"/>
                  <a:pt x="5407" y="18274"/>
                </a:cubicBezTo>
                <a:cubicBezTo>
                  <a:pt x="5407" y="9981"/>
                  <a:pt x="5407" y="9981"/>
                  <a:pt x="5407" y="9981"/>
                </a:cubicBezTo>
                <a:cubicBezTo>
                  <a:pt x="5844" y="9981"/>
                  <a:pt x="5844" y="9981"/>
                  <a:pt x="5844" y="9981"/>
                </a:cubicBezTo>
                <a:cubicBezTo>
                  <a:pt x="6020" y="9981"/>
                  <a:pt x="6163" y="9927"/>
                  <a:pt x="6368" y="9849"/>
                </a:cubicBezTo>
                <a:cubicBezTo>
                  <a:pt x="6540" y="9768"/>
                  <a:pt x="6716" y="9660"/>
                  <a:pt x="6918" y="9497"/>
                </a:cubicBezTo>
                <a:cubicBezTo>
                  <a:pt x="7123" y="9338"/>
                  <a:pt x="7295" y="9203"/>
                  <a:pt x="7471" y="9044"/>
                </a:cubicBezTo>
                <a:cubicBezTo>
                  <a:pt x="7614" y="8882"/>
                  <a:pt x="7820" y="8692"/>
                  <a:pt x="8025" y="8479"/>
                </a:cubicBezTo>
                <a:cubicBezTo>
                  <a:pt x="8226" y="8239"/>
                  <a:pt x="8402" y="8049"/>
                  <a:pt x="8516" y="7917"/>
                </a:cubicBezTo>
                <a:cubicBezTo>
                  <a:pt x="8633" y="7782"/>
                  <a:pt x="8780" y="7592"/>
                  <a:pt x="8952" y="7379"/>
                </a:cubicBezTo>
                <a:cubicBezTo>
                  <a:pt x="9128" y="7166"/>
                  <a:pt x="9246" y="7058"/>
                  <a:pt x="9275" y="7004"/>
                </a:cubicBezTo>
                <a:cubicBezTo>
                  <a:pt x="9796" y="6412"/>
                  <a:pt x="10144" y="6012"/>
                  <a:pt x="10349" y="5823"/>
                </a:cubicBezTo>
                <a:cubicBezTo>
                  <a:pt x="10727" y="5447"/>
                  <a:pt x="11016" y="4964"/>
                  <a:pt x="11192" y="4402"/>
                </a:cubicBezTo>
                <a:cubicBezTo>
                  <a:pt x="11368" y="3810"/>
                  <a:pt x="11511" y="3272"/>
                  <a:pt x="11629" y="2764"/>
                </a:cubicBezTo>
                <a:cubicBezTo>
                  <a:pt x="11746" y="2253"/>
                  <a:pt x="11918" y="1878"/>
                  <a:pt x="12153" y="1665"/>
                </a:cubicBezTo>
                <a:cubicBezTo>
                  <a:pt x="13055" y="1665"/>
                  <a:pt x="13663" y="1878"/>
                  <a:pt x="13953" y="2280"/>
                </a:cubicBezTo>
                <a:cubicBezTo>
                  <a:pt x="14246" y="2683"/>
                  <a:pt x="14418" y="3302"/>
                  <a:pt x="14418" y="4158"/>
                </a:cubicBezTo>
                <a:cubicBezTo>
                  <a:pt x="14418" y="4669"/>
                  <a:pt x="14187" y="5366"/>
                  <a:pt x="13722" y="6253"/>
                </a:cubicBezTo>
                <a:cubicBezTo>
                  <a:pt x="13286" y="7109"/>
                  <a:pt x="13055" y="7809"/>
                  <a:pt x="13055" y="8317"/>
                </a:cubicBezTo>
                <a:cubicBezTo>
                  <a:pt x="17996" y="8317"/>
                  <a:pt x="17996" y="8317"/>
                  <a:pt x="17996" y="8317"/>
                </a:cubicBezTo>
                <a:cubicBezTo>
                  <a:pt x="18491" y="8317"/>
                  <a:pt x="18898" y="8479"/>
                  <a:pt x="19246" y="8800"/>
                </a:cubicBezTo>
                <a:cubicBezTo>
                  <a:pt x="19624" y="9149"/>
                  <a:pt x="19796" y="9528"/>
                  <a:pt x="19796" y="9981"/>
                </a:cubicBezTo>
                <a:cubicBezTo>
                  <a:pt x="19796" y="10279"/>
                  <a:pt x="19712" y="10624"/>
                  <a:pt x="19507" y="11030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b="1" sz="7100"/>
            </a:pPr>
          </a:p>
        </p:txBody>
      </p:sp>
      <p:sp>
        <p:nvSpPr>
          <p:cNvPr id="168" name="Numéro de diapositive"/>
          <p:cNvSpPr txBox="1"/>
          <p:nvPr>
            <p:ph type="sldNum" sz="quarter" idx="2"/>
          </p:nvPr>
        </p:nvSpPr>
        <p:spPr>
          <a:xfrm>
            <a:off x="20845779" y="12374879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69" name="53212@etu.he2b.be"/>
          <p:cNvSpPr txBox="1"/>
          <p:nvPr/>
        </p:nvSpPr>
        <p:spPr>
          <a:xfrm>
            <a:off x="7744849" y="12458700"/>
            <a:ext cx="8932579" cy="10668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50800" tIns="50800" rIns="50800" bIns="50800" anchor="ctr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“"/>
          <p:cNvSpPr/>
          <p:nvPr/>
        </p:nvSpPr>
        <p:spPr>
          <a:xfrm>
            <a:off x="3915762" y="21481"/>
            <a:ext cx="3412275" cy="7747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40000"/>
            </a:lvl1pPr>
          </a:lstStyle>
          <a:p>
            <a:pPr/>
            <a:r>
              <a:t>“</a:t>
            </a:r>
          </a:p>
        </p:txBody>
      </p:sp>
      <p:sp>
        <p:nvSpPr>
          <p:cNvPr id="62" name="Notre argent nous appartient, tout comme ce que l’on décide d’en faire."/>
          <p:cNvSpPr/>
          <p:nvPr/>
        </p:nvSpPr>
        <p:spPr>
          <a:xfrm>
            <a:off x="-59311" y="2807953"/>
            <a:ext cx="12576731" cy="4155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Notre argent nous appartient, tout comme ce que l’on décide d’en faire.</a:t>
            </a:r>
          </a:p>
        </p:txBody>
      </p:sp>
      <p:pic>
        <p:nvPicPr>
          <p:cNvPr id="63" name="image3.jpeg" descr="image3.jpeg"/>
          <p:cNvPicPr>
            <a:picLocks noChangeAspect="1"/>
          </p:cNvPicPr>
          <p:nvPr/>
        </p:nvPicPr>
        <p:blipFill>
          <a:blip r:embed="rId2">
            <a:extLst/>
          </a:blip>
          <a:srcRect l="11960" t="0" r="28748" b="0"/>
          <a:stretch>
            <a:fillRect/>
          </a:stretch>
        </p:blipFill>
        <p:spPr>
          <a:xfrm>
            <a:off x="12188824" y="0"/>
            <a:ext cx="1218882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64" name="53212@etu.he2b.be"/>
          <p:cNvSpPr/>
          <p:nvPr/>
        </p:nvSpPr>
        <p:spPr>
          <a:xfrm>
            <a:off x="579840" y="1253170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65" name="Numéro de diapositive"/>
          <p:cNvSpPr txBox="1"/>
          <p:nvPr>
            <p:ph type="sldNum" sz="quarter" idx="2"/>
          </p:nvPr>
        </p:nvSpPr>
        <p:spPr>
          <a:xfrm>
            <a:off x="21000296" y="12470706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66" name="« Je rêve d’une banque qui soit faite pour moi. »…"/>
          <p:cNvSpPr txBox="1"/>
          <p:nvPr/>
        </p:nvSpPr>
        <p:spPr>
          <a:xfrm>
            <a:off x="1368695" y="7724347"/>
            <a:ext cx="8506410" cy="4681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« Je rêve d’une banque qui soit faite pour moi. »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G. Elmaleh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6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6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62" grpId="1"/>
      <p:bldP build="whole" bldLvl="1" animBg="1" rev="0" advAuto="0" spid="66" grpId="2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69" name="Définition…"/>
          <p:cNvSpPr/>
          <p:nvPr/>
        </p:nvSpPr>
        <p:spPr>
          <a:xfrm>
            <a:off x="10286834" y="3062085"/>
            <a:ext cx="13918097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1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Définition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Paiement électronique = « monétique ».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« La monétique désigne l'ensemble des traitements électroniques, informatiques et télématiques nécessaires à la gestion de cartes bancaires ainsi que des transactions associées. »</a:t>
            </a:r>
          </a:p>
        </p:txBody>
      </p:sp>
      <p:sp>
        <p:nvSpPr>
          <p:cNvPr id="70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71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7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50" y="2752900"/>
            <a:ext cx="8728605" cy="9585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6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6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69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69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69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9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75" name="Historique…"/>
          <p:cNvSpPr/>
          <p:nvPr/>
        </p:nvSpPr>
        <p:spPr>
          <a:xfrm>
            <a:off x="1371434" y="2782685"/>
            <a:ext cx="12089406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2"/>
              <a:defRPr sz="54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Historique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Troc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Argent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Or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Billets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Chèques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Cartes bancaires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Blockchain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Échanger des biens</a:t>
            </a:r>
          </a:p>
        </p:txBody>
      </p:sp>
      <p:sp>
        <p:nvSpPr>
          <p:cNvPr id="76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77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78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9401" y="3487539"/>
            <a:ext cx="11760139" cy="6615079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7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75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75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7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7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75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7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75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75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1" fill="hold">
                      <p:stCondLst>
                        <p:cond delay="indefinite"/>
                      </p:stCondLst>
                      <p:childTnLst>
                        <p:par>
                          <p:cTn id="62" fill="hold">
                            <p:stCondLst>
                              <p:cond delay="0"/>
                            </p:stCondLst>
                            <p:childTnLst>
                              <p:par>
                                <p:cTn id="63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1000" fill="hold"/>
                                        <p:tgtEl>
                                          <p:spTgt spid="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1000" fill="hold"/>
                                        <p:tgtEl>
                                          <p:spTgt spid="75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5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81" name="Qu’est-ce ?…"/>
          <p:cNvSpPr/>
          <p:nvPr/>
        </p:nvSpPr>
        <p:spPr>
          <a:xfrm>
            <a:off x="1605008" y="3348505"/>
            <a:ext cx="12159747" cy="923764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3"/>
              <a:defRPr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Qu’est-ce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Application de paiement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Dématérialisation de nos possessions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Stockage à distance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Opérations à distance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Virtualiser l’échange de biens</a:t>
            </a:r>
          </a:p>
        </p:txBody>
      </p:sp>
      <p:sp>
        <p:nvSpPr>
          <p:cNvPr id="82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83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4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95867" y="3870323"/>
            <a:ext cx="8893821" cy="7666474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1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87" name="Intérêt ?…"/>
          <p:cNvSpPr/>
          <p:nvPr/>
        </p:nvSpPr>
        <p:spPr>
          <a:xfrm>
            <a:off x="1184622" y="2712889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4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rPr u="sng"/>
              <a:t>Intérêt</a:t>
            </a:r>
            <a:r>
              <a:t> ?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Achats en ligne</a:t>
            </a:r>
          </a:p>
          <a:p>
            <a:pPr lvl="1" marL="1900346" indent="-986129" algn="l">
              <a:buSzPct val="100000"/>
              <a:buFont typeface="Arial"/>
              <a:buChar char="-"/>
              <a:defRPr strike="sngStrike"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Cash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Sans contact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Souplesse de devises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lié au cryptage</a:t>
            </a:r>
          </a:p>
          <a:p>
            <a:pPr lvl="1" marL="1900346" indent="-986129" algn="l">
              <a:buSzPct val="100000"/>
              <a:buFont typeface="Arial"/>
              <a:buChar char="-"/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Payements à l’international</a:t>
            </a: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60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-&gt; Diversifier l’échange de biens</a:t>
            </a:r>
          </a:p>
        </p:txBody>
      </p:sp>
      <p:sp>
        <p:nvSpPr>
          <p:cNvPr id="88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89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4530375" y="3085504"/>
            <a:ext cx="7483147" cy="7544992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10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10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87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1000" fill="hold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1000" fill="hold"/>
                                        <p:tgtEl>
                                          <p:spTgt spid="87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1000" fill="hold"/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87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1000" fill="hold"/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1000" fill="hold"/>
                                        <p:tgtEl>
                                          <p:spTgt spid="87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1000" fill="hold"/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1000" fill="hold"/>
                                        <p:tgtEl>
                                          <p:spTgt spid="87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1000" fill="hold"/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1000" fill="hold"/>
                                        <p:tgtEl>
                                          <p:spTgt spid="87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1000" fill="hold"/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1000" fill="hold"/>
                                        <p:tgtEl>
                                          <p:spTgt spid="87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1000" fill="hold"/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1000" fill="hold"/>
                                        <p:tgtEl>
                                          <p:spTgt spid="87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7" grpId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Quid ?"/>
          <p:cNvSpPr/>
          <p:nvPr/>
        </p:nvSpPr>
        <p:spPr>
          <a:xfrm>
            <a:off x="5696317" y="9049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Quid ?</a:t>
            </a:r>
          </a:p>
        </p:txBody>
      </p:sp>
      <p:sp>
        <p:nvSpPr>
          <p:cNvPr id="93" name="Quel impact sur nos vies ?"/>
          <p:cNvSpPr/>
          <p:nvPr/>
        </p:nvSpPr>
        <p:spPr>
          <a:xfrm>
            <a:off x="7895807" y="2735519"/>
            <a:ext cx="8579686" cy="120867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marL="1598212" indent="-1598212" algn="l">
              <a:buSzPct val="100000"/>
              <a:buAutoNum type="arabicPeriod" startAt="5"/>
              <a:defRPr sz="43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Quel impact sur nos vies ?</a:t>
            </a:r>
          </a:p>
        </p:txBody>
      </p:sp>
      <p:sp>
        <p:nvSpPr>
          <p:cNvPr id="94" name="53212@etu.he2b.be"/>
          <p:cNvSpPr/>
          <p:nvPr/>
        </p:nvSpPr>
        <p:spPr>
          <a:xfrm>
            <a:off x="6390860" y="12551140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95" name="Numéro de diapositive"/>
          <p:cNvSpPr txBox="1"/>
          <p:nvPr>
            <p:ph type="sldNum" sz="quarter" idx="2"/>
          </p:nvPr>
        </p:nvSpPr>
        <p:spPr>
          <a:xfrm>
            <a:off x="210557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4008832" y="3586210"/>
            <a:ext cx="16353636" cy="9166735"/>
          </a:xfrm>
          <a:prstGeom prst="rect">
            <a:avLst/>
          </a:prstGeom>
          <a:ln w="12700">
            <a:miter lim="400000"/>
          </a:ln>
        </p:spPr>
      </p:pic>
      <p:sp>
        <p:nvSpPr>
          <p:cNvPr id="97" name="Merci pour votre écoute"/>
          <p:cNvSpPr/>
          <p:nvPr/>
        </p:nvSpPr>
        <p:spPr>
          <a:xfrm>
            <a:off x="-3695511" y="4687539"/>
            <a:ext cx="10464815" cy="1155701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98" name="Merci pour votre écoute"/>
          <p:cNvSpPr/>
          <p:nvPr/>
        </p:nvSpPr>
        <p:spPr>
          <a:xfrm>
            <a:off x="-715787" y="8241913"/>
            <a:ext cx="7102125" cy="2298701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99" name="Merci pour votre écoute"/>
          <p:cNvSpPr/>
          <p:nvPr/>
        </p:nvSpPr>
        <p:spPr>
          <a:xfrm>
            <a:off x="16681702" y="4999248"/>
            <a:ext cx="9465365" cy="2298701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100" name="Merci pour votre écoute"/>
          <p:cNvSpPr/>
          <p:nvPr/>
        </p:nvSpPr>
        <p:spPr>
          <a:xfrm>
            <a:off x="16240104" y="7831449"/>
            <a:ext cx="6828481" cy="2298701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101" name="Merci pour votre écoute"/>
          <p:cNvSpPr/>
          <p:nvPr/>
        </p:nvSpPr>
        <p:spPr>
          <a:xfrm>
            <a:off x="15769113" y="10335279"/>
            <a:ext cx="12449755" cy="1435101"/>
          </a:xfrm>
          <a:prstGeom prst="rect">
            <a:avLst/>
          </a:prstGeom>
          <a:solidFill>
            <a:srgbClr val="FFFFFF"/>
          </a:solidFill>
          <a:ln w="12700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9300">
                <a:solidFill>
                  <a:srgbClr val="FFFF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mph" nodeType="clickEffect" presetID="9" grpId="1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indefinite" fill="hold"/>
                                        <p:tgtEl>
                                          <p:spTgt spid="98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7" dur="indefinite" fill="hold"/>
                                        <p:tgtEl>
                                          <p:spTgt spid="9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mph" nodeType="clickEffect" presetID="9" grpId="2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indefinite" fill="hold"/>
                                        <p:tgtEl>
                                          <p:spTgt spid="97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12" dur="indefinite" fill="hold"/>
                                        <p:tgtEl>
                                          <p:spTgt spid="9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mph" nodeType="clickEffect" presetID="9" grpId="3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indefinite" fill="hold"/>
                                        <p:tgtEl>
                                          <p:spTgt spid="99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17" dur="indefinite" fill="hold"/>
                                        <p:tgtEl>
                                          <p:spTgt spid="9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mph" nodeType="clickEffect" presetID="9" grpId="4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indefinite" fill="hold"/>
                                        <p:tgtEl>
                                          <p:spTgt spid="100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22" dur="indefinite" fill="hold"/>
                                        <p:tgtEl>
                                          <p:spTgt spid="10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Class="emph" nodeType="clickEffect" presetID="9" grpId="5" fill="hold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indefinite" fill="hold"/>
                                        <p:tgtEl>
                                          <p:spTgt spid="101"/>
                                        </p:tgtEl>
                                        <p:attrNameLst>
                                          <p:attrName>style.opacity</p:attrName>
                                        </p:attrNameLst>
                                      </p:cBhvr>
                                      <p:to>
                                        <p:strVal val="0.00"/>
                                      </p:to>
                                    </p:set>
                                    <p:animEffect filter="image" prLst="opacity: 0.00; ">
                                      <p:cBhvr>
                                        <p:cTn id="27" dur="indefinite" fill="hold"/>
                                        <p:tgtEl>
                                          <p:spTgt spid="10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00" grpId="4"/>
      <p:bldP build="whole" bldLvl="1" animBg="1" rev="0" advAuto="0" spid="97" grpId="2"/>
      <p:bldP build="whole" bldLvl="1" animBg="1" rev="0" advAuto="0" spid="99" grpId="3"/>
      <p:bldP build="whole" bldLvl="1" animBg="1" rev="0" advAuto="0" spid="101" grpId="5"/>
      <p:bldP build="whole" bldLvl="1" animBg="1" rev="0" advAuto="0" spid="98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Quelles possibilités ?"/>
          <p:cNvSpPr/>
          <p:nvPr/>
        </p:nvSpPr>
        <p:spPr>
          <a:xfrm>
            <a:off x="6756538" y="925217"/>
            <a:ext cx="10872597" cy="3555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Quelles possibilités ?</a:t>
            </a:r>
          </a:p>
        </p:txBody>
      </p:sp>
      <p:sp>
        <p:nvSpPr>
          <p:cNvPr id="104" name="Virements en déplacement"/>
          <p:cNvSpPr/>
          <p:nvPr/>
        </p:nvSpPr>
        <p:spPr>
          <a:xfrm>
            <a:off x="1728536" y="9215490"/>
            <a:ext cx="9084150" cy="1135773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Virements en déplacement </a:t>
            </a:r>
          </a:p>
        </p:txBody>
      </p:sp>
      <p:sp>
        <p:nvSpPr>
          <p:cNvPr id="105" name="Figure"/>
          <p:cNvSpPr/>
          <p:nvPr/>
        </p:nvSpPr>
        <p:spPr>
          <a:xfrm>
            <a:off x="901847" y="9426382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</p:txBody>
      </p:sp>
      <p:sp>
        <p:nvSpPr>
          <p:cNvPr id="106" name="Virements à la banque"/>
          <p:cNvSpPr/>
          <p:nvPr/>
        </p:nvSpPr>
        <p:spPr>
          <a:xfrm>
            <a:off x="1745571" y="5818298"/>
            <a:ext cx="7538511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Virements à la banque</a:t>
            </a:r>
          </a:p>
        </p:txBody>
      </p:sp>
      <p:sp>
        <p:nvSpPr>
          <p:cNvPr id="107" name="Figure"/>
          <p:cNvSpPr/>
          <p:nvPr/>
        </p:nvSpPr>
        <p:spPr>
          <a:xfrm>
            <a:off x="901847" y="6106857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</p:txBody>
      </p:sp>
      <p:sp>
        <p:nvSpPr>
          <p:cNvPr id="108" name="Virements à la maison"/>
          <p:cNvSpPr/>
          <p:nvPr/>
        </p:nvSpPr>
        <p:spPr>
          <a:xfrm>
            <a:off x="1704188" y="7017576"/>
            <a:ext cx="7621278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Virements à la maison</a:t>
            </a:r>
          </a:p>
        </p:txBody>
      </p:sp>
      <p:sp>
        <p:nvSpPr>
          <p:cNvPr id="109" name="Figure"/>
          <p:cNvSpPr/>
          <p:nvPr/>
        </p:nvSpPr>
        <p:spPr>
          <a:xfrm>
            <a:off x="901847" y="7228468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</p:txBody>
      </p:sp>
      <p:sp>
        <p:nvSpPr>
          <p:cNvPr id="110" name="Comment dépenser son argent ?"/>
          <p:cNvSpPr/>
          <p:nvPr/>
        </p:nvSpPr>
        <p:spPr>
          <a:xfrm>
            <a:off x="6550505" y="4759985"/>
            <a:ext cx="11270290" cy="8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200"/>
              </a:lnSpc>
              <a:defRPr sz="56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Comment dépenser son argent ?</a:t>
            </a:r>
          </a:p>
        </p:txBody>
      </p:sp>
      <p:sp>
        <p:nvSpPr>
          <p:cNvPr id="111" name="Site Web"/>
          <p:cNvSpPr/>
          <p:nvPr/>
        </p:nvSpPr>
        <p:spPr>
          <a:xfrm>
            <a:off x="13365080" y="6715201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Site Web</a:t>
            </a:r>
          </a:p>
        </p:txBody>
      </p:sp>
      <p:sp>
        <p:nvSpPr>
          <p:cNvPr id="112" name="Application"/>
          <p:cNvSpPr/>
          <p:nvPr/>
        </p:nvSpPr>
        <p:spPr>
          <a:xfrm>
            <a:off x="13365080" y="7698939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Application</a:t>
            </a:r>
          </a:p>
        </p:txBody>
      </p:sp>
      <p:sp>
        <p:nvSpPr>
          <p:cNvPr id="113" name="QR Code"/>
          <p:cNvSpPr/>
          <p:nvPr/>
        </p:nvSpPr>
        <p:spPr>
          <a:xfrm>
            <a:off x="13365080" y="8935329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QR Code</a:t>
            </a:r>
          </a:p>
        </p:txBody>
      </p:sp>
      <p:sp>
        <p:nvSpPr>
          <p:cNvPr id="114" name="Sans contact"/>
          <p:cNvSpPr/>
          <p:nvPr/>
        </p:nvSpPr>
        <p:spPr>
          <a:xfrm>
            <a:off x="13365080" y="9919067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Sans contact</a:t>
            </a:r>
          </a:p>
        </p:txBody>
      </p:sp>
      <p:sp>
        <p:nvSpPr>
          <p:cNvPr id="115" name="Services de paiement"/>
          <p:cNvSpPr/>
          <p:nvPr/>
        </p:nvSpPr>
        <p:spPr>
          <a:xfrm>
            <a:off x="1770396" y="10997030"/>
            <a:ext cx="7488861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Services de paiement </a:t>
            </a:r>
          </a:p>
        </p:txBody>
      </p:sp>
      <p:sp>
        <p:nvSpPr>
          <p:cNvPr id="116" name="Figure"/>
          <p:cNvSpPr/>
          <p:nvPr/>
        </p:nvSpPr>
        <p:spPr>
          <a:xfrm>
            <a:off x="901847" y="11285589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</p:txBody>
      </p:sp>
      <p:sp>
        <p:nvSpPr>
          <p:cNvPr id="117" name="PayPal / Stripe"/>
          <p:cNvSpPr/>
          <p:nvPr/>
        </p:nvSpPr>
        <p:spPr>
          <a:xfrm>
            <a:off x="13365080" y="10902804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PayPal / Stripe</a:t>
            </a:r>
          </a:p>
        </p:txBody>
      </p:sp>
      <p:sp>
        <p:nvSpPr>
          <p:cNvPr id="118" name="Carte de crédit"/>
          <p:cNvSpPr/>
          <p:nvPr/>
        </p:nvSpPr>
        <p:spPr>
          <a:xfrm>
            <a:off x="13365080" y="11886541"/>
            <a:ext cx="5357923" cy="104771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 algn="l">
              <a:defRPr sz="53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  Carte de crédit</a:t>
            </a:r>
          </a:p>
        </p:txBody>
      </p:sp>
      <p:sp>
        <p:nvSpPr>
          <p:cNvPr id="119" name="53212@etu.he2b.be"/>
          <p:cNvSpPr/>
          <p:nvPr/>
        </p:nvSpPr>
        <p:spPr>
          <a:xfrm>
            <a:off x="6390860" y="1260944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120" name="Numéro de diapositive"/>
          <p:cNvSpPr txBox="1"/>
          <p:nvPr>
            <p:ph type="sldNum" sz="quarter" idx="2"/>
          </p:nvPr>
        </p:nvSpPr>
        <p:spPr>
          <a:xfrm>
            <a:off x="21036279" y="1247224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21" name="Ligne"/>
          <p:cNvSpPr/>
          <p:nvPr/>
        </p:nvSpPr>
        <p:spPr>
          <a:xfrm flipV="1">
            <a:off x="9571628" y="7407939"/>
            <a:ext cx="3539177" cy="276991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2" name="Ligne"/>
          <p:cNvSpPr/>
          <p:nvPr/>
        </p:nvSpPr>
        <p:spPr>
          <a:xfrm>
            <a:off x="9571565" y="7713783"/>
            <a:ext cx="3540984" cy="432692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3" name="Ligne"/>
          <p:cNvSpPr/>
          <p:nvPr/>
        </p:nvSpPr>
        <p:spPr>
          <a:xfrm flipV="1">
            <a:off x="10961472" y="9539556"/>
            <a:ext cx="2263303" cy="393168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4" name="Ligne"/>
          <p:cNvSpPr/>
          <p:nvPr/>
        </p:nvSpPr>
        <p:spPr>
          <a:xfrm flipV="1">
            <a:off x="9254128" y="11436383"/>
            <a:ext cx="3967219" cy="243375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5" name="Ligne"/>
          <p:cNvSpPr/>
          <p:nvPr/>
        </p:nvSpPr>
        <p:spPr>
          <a:xfrm>
            <a:off x="10958578" y="9953425"/>
            <a:ext cx="2272809" cy="683799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  <p:sp>
        <p:nvSpPr>
          <p:cNvPr id="126" name="Ligne"/>
          <p:cNvSpPr/>
          <p:nvPr/>
        </p:nvSpPr>
        <p:spPr>
          <a:xfrm>
            <a:off x="9241497" y="11679231"/>
            <a:ext cx="3996446" cy="780470"/>
          </a:xfrm>
          <a:prstGeom prst="line">
            <a:avLst/>
          </a:prstGeom>
          <a:ln w="63500">
            <a:solidFill>
              <a:srgbClr val="0E6DE5"/>
            </a:solidFill>
            <a:miter lim="400000"/>
            <a:tailEnd type="triangle"/>
          </a:ln>
        </p:spPr>
        <p:txBody>
          <a:bodyPr lIns="0" tIns="0" rIns="0" bIns="0"/>
          <a:lstStyle/>
          <a:p>
            <a:pPr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0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0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0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0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Class="entr" nodeType="with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0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0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Class="entr" nodeType="with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11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Class="entr" nodeType="with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8" presetID="2" grpId="7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1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8" presetID="2" grpId="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1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11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11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Class="entr" nodeType="withEffect" presetSubtype="8" presetID="2" grpId="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4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5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11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67" fill="hold">
                      <p:stCondLst>
                        <p:cond delay="indefinite"/>
                      </p:stCondLst>
                      <p:childTnLst>
                        <p:par>
                          <p:cTn id="68" fill="hold">
                            <p:stCondLst>
                              <p:cond delay="0"/>
                            </p:stCondLst>
                            <p:childTnLst>
                              <p:par>
                                <p:cTn id="69" presetClass="entr" nodeType="clickEffect" presetSubtype="8" presetID="2" grpId="9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1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2" dur="500" fill="hold"/>
                                        <p:tgtEl>
                                          <p:spTgt spid="10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3" fill="hold">
                      <p:stCondLst>
                        <p:cond delay="indefinite"/>
                      </p:stCondLst>
                      <p:childTnLst>
                        <p:par>
                          <p:cTn id="74" fill="hold">
                            <p:stCondLst>
                              <p:cond delay="0"/>
                            </p:stCondLst>
                            <p:childTnLst>
                              <p:par>
                                <p:cTn id="75" presetClass="entr" nodeType="clickEffect" presetSubtype="8" presetID="2" grpId="1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76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7" dur="500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78" dur="500" fill="hold"/>
                                        <p:tgtEl>
                                          <p:spTgt spid="10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Class="entr" nodeType="withEffect" presetSubtype="8" presetID="2" grpId="1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1" dur="5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2" dur="500" fill="hold"/>
                                        <p:tgtEl>
                                          <p:spTgt spid="10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3" fill="hold">
                      <p:stCondLst>
                        <p:cond delay="indefinite"/>
                      </p:stCondLst>
                      <p:childTnLst>
                        <p:par>
                          <p:cTn id="84" fill="hold">
                            <p:stCondLst>
                              <p:cond delay="0"/>
                            </p:stCondLst>
                            <p:childTnLst>
                              <p:par>
                                <p:cTn id="85" presetClass="entr" nodeType="clickEffect" presetSubtype="8" presetID="2" grpId="1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86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87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8" dur="500" fill="hold"/>
                                        <p:tgtEl>
                                          <p:spTgt spid="1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9" fill="hold">
                      <p:stCondLst>
                        <p:cond delay="indefinite"/>
                      </p:stCondLst>
                      <p:childTnLst>
                        <p:par>
                          <p:cTn id="90" fill="hold">
                            <p:stCondLst>
                              <p:cond delay="0"/>
                            </p:stCondLst>
                            <p:childTnLst>
                              <p:par>
                                <p:cTn id="91" presetClass="entr" nodeType="clickEffect" presetSubtype="8" presetID="2" grpId="1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2" fill="hold"/>
                                        <p:tgtEl>
                                          <p:spTgt spid="11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3" dur="500" fill="hold"/>
                                        <p:tgtEl>
                                          <p:spTgt spid="113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4" dur="500" fill="hold"/>
                                        <p:tgtEl>
                                          <p:spTgt spid="113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5" presetClass="entr" nodeType="withEffect" presetSubtype="8" presetID="2" grpId="1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96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1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9" fill="hold">
                      <p:stCondLst>
                        <p:cond delay="indefinite"/>
                      </p:stCondLst>
                      <p:childTnLst>
                        <p:par>
                          <p:cTn id="100" fill="hold">
                            <p:stCondLst>
                              <p:cond delay="0"/>
                            </p:stCondLst>
                            <p:childTnLst>
                              <p:par>
                                <p:cTn id="101" presetClass="entr" nodeType="clickEffect" presetSubtype="8" presetID="2" grpId="1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2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3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4" dur="500" fill="hold"/>
                                        <p:tgtEl>
                                          <p:spTgt spid="1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5" fill="hold">
                      <p:stCondLst>
                        <p:cond delay="indefinite"/>
                      </p:stCondLst>
                      <p:childTnLst>
                        <p:par>
                          <p:cTn id="106" fill="hold">
                            <p:stCondLst>
                              <p:cond delay="0"/>
                            </p:stCondLst>
                            <p:childTnLst>
                              <p:par>
                                <p:cTn id="107" presetClass="entr" nodeType="clickEffect" presetSubtype="8" presetID="2" grpId="1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8" fill="hold"/>
                                        <p:tgtEl>
                                          <p:spTgt spid="11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9" dur="500" fill="hold"/>
                                        <p:tgtEl>
                                          <p:spTgt spid="114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114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1" presetClass="entr" nodeType="withEffect" presetSubtype="8" presetID="2" grpId="1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2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3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4" dur="500" fill="hold"/>
                                        <p:tgtEl>
                                          <p:spTgt spid="11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5" fill="hold">
                      <p:stCondLst>
                        <p:cond delay="indefinite"/>
                      </p:stCondLst>
                      <p:childTnLst>
                        <p:par>
                          <p:cTn id="116" fill="hold">
                            <p:stCondLst>
                              <p:cond delay="0"/>
                            </p:stCondLst>
                            <p:childTnLst>
                              <p:par>
                                <p:cTn id="117" presetClass="entr" nodeType="clickEffect" presetSubtype="8" presetID="2" grpId="1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18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9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21" fill="hold">
                      <p:stCondLst>
                        <p:cond delay="indefinite"/>
                      </p:stCondLst>
                      <p:childTnLst>
                        <p:par>
                          <p:cTn id="122" fill="hold">
                            <p:stCondLst>
                              <p:cond delay="0"/>
                            </p:stCondLst>
                            <p:childTnLst>
                              <p:par>
                                <p:cTn id="123" presetClass="entr" nodeType="clickEffect" presetSubtype="8" presetID="2" grpId="1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4" fill="hold"/>
                                        <p:tgtEl>
                                          <p:spTgt spid="115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5" dur="500" fill="hold"/>
                                        <p:tgtEl>
                                          <p:spTgt spid="115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6" dur="500" fill="hold"/>
                                        <p:tgtEl>
                                          <p:spTgt spid="115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27" presetClass="entr" nodeType="withEffect" presetSubtype="8" presetID="2" grpId="1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8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9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0" dur="500" fill="hold"/>
                                        <p:tgtEl>
                                          <p:spTgt spid="115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1" fill="hold">
                      <p:stCondLst>
                        <p:cond delay="indefinite"/>
                      </p:stCondLst>
                      <p:childTnLst>
                        <p:par>
                          <p:cTn id="132" fill="hold">
                            <p:stCondLst>
                              <p:cond delay="0"/>
                            </p:stCondLst>
                            <p:childTnLst>
                              <p:par>
                                <p:cTn id="133" presetClass="entr" nodeType="clickEffect" presetSubtype="8" presetID="2" grpId="17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34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5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36" dur="500" fill="hold"/>
                                        <p:tgtEl>
                                          <p:spTgt spid="1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7" fill="hold">
                      <p:stCondLst>
                        <p:cond delay="indefinite"/>
                      </p:stCondLst>
                      <p:childTnLst>
                        <p:par>
                          <p:cTn id="138" fill="hold">
                            <p:stCondLst>
                              <p:cond delay="0"/>
                            </p:stCondLst>
                            <p:childTnLst>
                              <p:par>
                                <p:cTn id="139" presetClass="entr" nodeType="clickEffect" presetSubtype="8" presetID="2" grpId="1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0" fill="hold"/>
                                        <p:tgtEl>
                                          <p:spTgt spid="11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1" dur="500" fill="hold"/>
                                        <p:tgtEl>
                                          <p:spTgt spid="117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2" dur="500" fill="hold"/>
                                        <p:tgtEl>
                                          <p:spTgt spid="117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43" presetClass="entr" nodeType="withEffect" presetSubtype="8" presetID="2" grpId="18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44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45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6" dur="500" fill="hold"/>
                                        <p:tgtEl>
                                          <p:spTgt spid="11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47" fill="hold">
                      <p:stCondLst>
                        <p:cond delay="indefinite"/>
                      </p:stCondLst>
                      <p:childTnLst>
                        <p:par>
                          <p:cTn id="148" fill="hold">
                            <p:stCondLst>
                              <p:cond delay="0"/>
                            </p:stCondLst>
                            <p:childTnLst>
                              <p:par>
                                <p:cTn id="149" presetClass="entr" nodeType="clickEffect" presetSubtype="8" presetID="2" grpId="19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1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2" dur="500" fill="hold"/>
                                        <p:tgtEl>
                                          <p:spTgt spid="1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3" fill="hold">
                      <p:stCondLst>
                        <p:cond delay="indefinite"/>
                      </p:stCondLst>
                      <p:childTnLst>
                        <p:par>
                          <p:cTn id="154" fill="hold">
                            <p:stCondLst>
                              <p:cond delay="0"/>
                            </p:stCondLst>
                            <p:childTnLst>
                              <p:par>
                                <p:cTn id="155" presetClass="entr" nodeType="clickEffect" presetSubtype="8" presetID="2" grpId="2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56" fill="hold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57" dur="500" fill="hold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58" dur="500" fill="hold"/>
                                        <p:tgtEl>
                                          <p:spTgt spid="118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9" presetClass="entr" nodeType="withEffect" presetSubtype="8" presetID="2" grpId="20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1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62" dur="500" fill="hold"/>
                                        <p:tgtEl>
                                          <p:spTgt spid="11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14" grpId="14"/>
      <p:bldP build="whole" bldLvl="1" animBg="1" rev="0" advAuto="0" spid="124" grpId="17"/>
      <p:bldP build="p" bldLvl="5" animBg="1" rev="0" advAuto="0" spid="106" grpId="2"/>
      <p:bldP build="whole" bldLvl="1" animBg="1" rev="0" advAuto="0" spid="116" grpId="15"/>
      <p:bldP build="p" bldLvl="5" animBg="1" rev="0" advAuto="0" spid="117" grpId="18"/>
      <p:bldP build="whole" bldLvl="1" animBg="1" rev="0" advAuto="0" spid="122" grpId="7"/>
      <p:bldP build="p" bldLvl="5" animBg="1" rev="0" advAuto="0" spid="104" grpId="10"/>
      <p:bldP build="whole" bldLvl="1" animBg="1" rev="0" advAuto="0" spid="125" grpId="13"/>
      <p:bldP build="whole" bldLvl="1" animBg="1" rev="0" advAuto="0" spid="105" grpId="9"/>
      <p:bldP build="p" bldLvl="5" animBg="1" rev="0" advAuto="0" spid="112" grpId="8"/>
      <p:bldP build="p" bldLvl="5" animBg="1" rev="0" advAuto="0" spid="113" grpId="12"/>
      <p:bldP build="whole" bldLvl="1" animBg="1" rev="0" advAuto="0" spid="126" grpId="19"/>
      <p:bldP build="whole" bldLvl="1" animBg="1" rev="0" advAuto="0" spid="107" grpId="1"/>
      <p:bldP build="whole" bldLvl="1" animBg="1" rev="0" advAuto="0" spid="121" grpId="5"/>
      <p:bldP build="p" bldLvl="5" animBg="1" rev="0" advAuto="0" spid="115" grpId="16"/>
      <p:bldP build="whole" bldLvl="1" animBg="1" rev="0" advAuto="0" spid="123" grpId="11"/>
      <p:bldP build="p" bldLvl="5" animBg="1" rev="0" advAuto="0" spid="118" grpId="20"/>
      <p:bldP build="p" bldLvl="5" animBg="1" rev="0" advAuto="0" spid="108" grpId="4"/>
      <p:bldP build="whole" bldLvl="1" animBg="1" rev="0" advAuto="0" spid="109" grpId="3"/>
      <p:bldP build="p" bldLvl="5" animBg="1" rev="0" advAuto="0" spid="111" grpId="6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sp>
        <p:nvSpPr>
          <p:cNvPr id="129" name="Hack toujours possible"/>
          <p:cNvSpPr/>
          <p:nvPr/>
        </p:nvSpPr>
        <p:spPr>
          <a:xfrm>
            <a:off x="2676525" y="6702962"/>
            <a:ext cx="9637672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Hack toujours possible </a:t>
            </a:r>
          </a:p>
        </p:txBody>
      </p:sp>
      <p:sp>
        <p:nvSpPr>
          <p:cNvPr id="130" name="Figure"/>
          <p:cNvSpPr/>
          <p:nvPr/>
        </p:nvSpPr>
        <p:spPr>
          <a:xfrm>
            <a:off x="1838727" y="6991521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31" name="Vol / hack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Vol / hack</a:t>
            </a:r>
          </a:p>
        </p:txBody>
      </p:sp>
      <p:sp>
        <p:nvSpPr>
          <p:cNvPr id="132" name="Vol plus difficile"/>
          <p:cNvSpPr/>
          <p:nvPr/>
        </p:nvSpPr>
        <p:spPr>
          <a:xfrm>
            <a:off x="2676525" y="7593357"/>
            <a:ext cx="9637672" cy="11357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Vol plus difficile</a:t>
            </a:r>
          </a:p>
        </p:txBody>
      </p:sp>
      <p:sp>
        <p:nvSpPr>
          <p:cNvPr id="133" name="Figure"/>
          <p:cNvSpPr/>
          <p:nvPr/>
        </p:nvSpPr>
        <p:spPr>
          <a:xfrm>
            <a:off x="1838727" y="7881916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  <p:sp>
        <p:nvSpPr>
          <p:cNvPr id="134" name="53212@etu.he2b.be"/>
          <p:cNvSpPr/>
          <p:nvPr/>
        </p:nvSpPr>
        <p:spPr>
          <a:xfrm>
            <a:off x="6390860" y="12608872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2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2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135" name="Numéro de diapositive"/>
          <p:cNvSpPr txBox="1"/>
          <p:nvPr>
            <p:ph type="sldNum" sz="quarter" idx="2"/>
          </p:nvPr>
        </p:nvSpPr>
        <p:spPr>
          <a:xfrm>
            <a:off x="21036279" y="124453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36" name="Transparence complète avec les institutions gouvernementales"/>
          <p:cNvSpPr/>
          <p:nvPr/>
        </p:nvSpPr>
        <p:spPr>
          <a:xfrm>
            <a:off x="2701925" y="8522348"/>
            <a:ext cx="16606744" cy="218987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Transparence complète avec les institutions gouvernementales</a:t>
            </a:r>
          </a:p>
        </p:txBody>
      </p:sp>
      <p:sp>
        <p:nvSpPr>
          <p:cNvPr id="137" name="Figure"/>
          <p:cNvSpPr/>
          <p:nvPr/>
        </p:nvSpPr>
        <p:spPr>
          <a:xfrm>
            <a:off x="1864127" y="8810907"/>
            <a:ext cx="558656" cy="558656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732" y="6661"/>
                </a:moveTo>
                <a:cubicBezTo>
                  <a:pt x="20540" y="6471"/>
                  <a:pt x="20228" y="6473"/>
                  <a:pt x="20038" y="6667"/>
                </a:cubicBezTo>
                <a:cubicBezTo>
                  <a:pt x="19903" y="6804"/>
                  <a:pt x="19870" y="7000"/>
                  <a:pt x="19929" y="7171"/>
                </a:cubicBezTo>
                <a:lnTo>
                  <a:pt x="19918" y="7175"/>
                </a:lnTo>
                <a:cubicBezTo>
                  <a:pt x="20365" y="8298"/>
                  <a:pt x="20618" y="9518"/>
                  <a:pt x="20618" y="10800"/>
                </a:cubicBezTo>
                <a:cubicBezTo>
                  <a:pt x="20618" y="16223"/>
                  <a:pt x="16223" y="20618"/>
                  <a:pt x="10800" y="20618"/>
                </a:cubicBezTo>
                <a:cubicBezTo>
                  <a:pt x="5378" y="20618"/>
                  <a:pt x="982" y="16223"/>
                  <a:pt x="982" y="10800"/>
                </a:cubicBezTo>
                <a:cubicBezTo>
                  <a:pt x="982" y="5377"/>
                  <a:pt x="5378" y="982"/>
                  <a:pt x="10800" y="982"/>
                </a:cubicBezTo>
                <a:cubicBezTo>
                  <a:pt x="13575" y="982"/>
                  <a:pt x="16077" y="2136"/>
                  <a:pt x="17862" y="3989"/>
                </a:cubicBezTo>
                <a:lnTo>
                  <a:pt x="17868" y="3982"/>
                </a:lnTo>
                <a:cubicBezTo>
                  <a:pt x="18062" y="4157"/>
                  <a:pt x="18359" y="4153"/>
                  <a:pt x="18544" y="3965"/>
                </a:cubicBezTo>
                <a:cubicBezTo>
                  <a:pt x="18734" y="3771"/>
                  <a:pt x="18732" y="3461"/>
                  <a:pt x="18539" y="3270"/>
                </a:cubicBezTo>
                <a:cubicBezTo>
                  <a:pt x="18520" y="3252"/>
                  <a:pt x="18496" y="3244"/>
                  <a:pt x="18476" y="3230"/>
                </a:cubicBezTo>
                <a:cubicBezTo>
                  <a:pt x="16521" y="1241"/>
                  <a:pt x="13810" y="0"/>
                  <a:pt x="10800" y="0"/>
                </a:cubicBezTo>
                <a:cubicBezTo>
                  <a:pt x="4835" y="0"/>
                  <a:pt x="0" y="4835"/>
                  <a:pt x="0" y="10800"/>
                </a:cubicBezTo>
                <a:cubicBezTo>
                  <a:pt x="0" y="16764"/>
                  <a:pt x="4835" y="21600"/>
                  <a:pt x="10800" y="21600"/>
                </a:cubicBezTo>
                <a:cubicBezTo>
                  <a:pt x="16765" y="21600"/>
                  <a:pt x="21600" y="16764"/>
                  <a:pt x="21600" y="10800"/>
                </a:cubicBezTo>
                <a:cubicBezTo>
                  <a:pt x="21600" y="9412"/>
                  <a:pt x="21329" y="8089"/>
                  <a:pt x="20851" y="6869"/>
                </a:cubicBezTo>
                <a:cubicBezTo>
                  <a:pt x="20828" y="6794"/>
                  <a:pt x="20793" y="6721"/>
                  <a:pt x="20732" y="6661"/>
                </a:cubicBezTo>
                <a:moveTo>
                  <a:pt x="10792" y="13534"/>
                </a:moveTo>
                <a:lnTo>
                  <a:pt x="6238" y="8980"/>
                </a:lnTo>
                <a:cubicBezTo>
                  <a:pt x="6149" y="8891"/>
                  <a:pt x="6027" y="8836"/>
                  <a:pt x="5891" y="8836"/>
                </a:cubicBezTo>
                <a:cubicBezTo>
                  <a:pt x="5620" y="8836"/>
                  <a:pt x="5400" y="9056"/>
                  <a:pt x="5400" y="9327"/>
                </a:cubicBezTo>
                <a:cubicBezTo>
                  <a:pt x="5400" y="9463"/>
                  <a:pt x="5455" y="9585"/>
                  <a:pt x="5544" y="9675"/>
                </a:cubicBezTo>
                <a:lnTo>
                  <a:pt x="10453" y="14583"/>
                </a:lnTo>
                <a:cubicBezTo>
                  <a:pt x="10542" y="14672"/>
                  <a:pt x="10664" y="14727"/>
                  <a:pt x="10800" y="14727"/>
                </a:cubicBezTo>
                <a:cubicBezTo>
                  <a:pt x="10940" y="14727"/>
                  <a:pt x="11064" y="14668"/>
                  <a:pt x="11154" y="14574"/>
                </a:cubicBezTo>
                <a:lnTo>
                  <a:pt x="11155" y="14576"/>
                </a:lnTo>
                <a:lnTo>
                  <a:pt x="19353" y="5988"/>
                </a:lnTo>
                <a:cubicBezTo>
                  <a:pt x="19353" y="5989"/>
                  <a:pt x="19354" y="5990"/>
                  <a:pt x="19354" y="5991"/>
                </a:cubicBezTo>
                <a:lnTo>
                  <a:pt x="20055" y="5255"/>
                </a:lnTo>
                <a:cubicBezTo>
                  <a:pt x="20055" y="5255"/>
                  <a:pt x="20054" y="5254"/>
                  <a:pt x="20054" y="5253"/>
                </a:cubicBezTo>
                <a:lnTo>
                  <a:pt x="21464" y="3775"/>
                </a:lnTo>
                <a:lnTo>
                  <a:pt x="21463" y="3774"/>
                </a:lnTo>
                <a:cubicBezTo>
                  <a:pt x="21547" y="3686"/>
                  <a:pt x="21600" y="3567"/>
                  <a:pt x="21600" y="3436"/>
                </a:cubicBezTo>
                <a:cubicBezTo>
                  <a:pt x="21600" y="3166"/>
                  <a:pt x="21380" y="2945"/>
                  <a:pt x="21109" y="2945"/>
                </a:cubicBezTo>
                <a:cubicBezTo>
                  <a:pt x="20969" y="2945"/>
                  <a:pt x="20844" y="3005"/>
                  <a:pt x="20755" y="3099"/>
                </a:cubicBezTo>
                <a:lnTo>
                  <a:pt x="20754" y="3097"/>
                </a:lnTo>
                <a:lnTo>
                  <a:pt x="19493" y="4419"/>
                </a:lnTo>
                <a:cubicBezTo>
                  <a:pt x="19492" y="4418"/>
                  <a:pt x="19491" y="4416"/>
                  <a:pt x="19490" y="4415"/>
                </a:cubicBezTo>
                <a:lnTo>
                  <a:pt x="18805" y="5133"/>
                </a:lnTo>
                <a:cubicBezTo>
                  <a:pt x="18806" y="5134"/>
                  <a:pt x="18807" y="5136"/>
                  <a:pt x="18807" y="5137"/>
                </a:cubicBezTo>
                <a:cubicBezTo>
                  <a:pt x="18807" y="5137"/>
                  <a:pt x="10792" y="13534"/>
                  <a:pt x="10792" y="13534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 defTabSz="457062">
              <a:defRPr sz="2800">
                <a:effectLst>
                  <a:outerShdw sx="100000" sy="100000" kx="0" ky="0" algn="b" rotWithShape="0" blurRad="38100" dist="12700" dir="5400000">
                    <a:srgbClr val="000000">
                      <a:alpha val="50000"/>
                    </a:srgbClr>
                  </a:outerShdw>
                </a:effectLst>
              </a:defRPr>
            </a:p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8" presetID="2" grpId="1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13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500" fill="hold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500" fill="hold"/>
                                        <p:tgtEl>
                                          <p:spTgt spid="129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Class="entr" nodeType="withEffect" presetSubtype="8" presetID="2" grpId="2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500" fill="hold"/>
                                        <p:tgtEl>
                                          <p:spTgt spid="1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8" presetID="2" grpId="3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13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132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Class="entr" nodeType="withEffect" presetSubtype="8" presetID="2" grpId="4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5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500" fill="hold"/>
                                        <p:tgtEl>
                                          <p:spTgt spid="13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Class="entr" nodeType="clickEffect" presetSubtype="8" presetID="2" grpId="5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8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13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1" fill="hold">
                      <p:stCondLst>
                        <p:cond delay="indefinite"/>
                      </p:stCondLst>
                      <p:childTnLst>
                        <p:par>
                          <p:cTn id="42" fill="hold">
                            <p:stCondLst>
                              <p:cond delay="0"/>
                            </p:stCondLst>
                            <p:childTnLst>
                              <p:par>
                                <p:cTn id="43" presetClass="entr" nodeType="click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500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136">
                                            <p:bg/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Class="entr" nodeType="withEffect" presetSubtype="8" presetID="2" grpId="6" fill="hold">
                                  <p:stCondLst>
                                    <p:cond delay="0"/>
                                  </p:stCondLst>
                                  <p:iterate type="wd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500" fill="hold"/>
                                        <p:tgtEl>
                                          <p:spTgt spid="13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29" grpId="2"/>
      <p:bldP build="p" bldLvl="5" animBg="1" rev="0" advAuto="0" spid="136" grpId="6"/>
      <p:bldP build="whole" bldLvl="1" animBg="1" rev="0" advAuto="0" spid="133" grpId="3"/>
      <p:bldP build="p" bldLvl="5" animBg="1" rev="0" advAuto="0" spid="132" grpId="4"/>
      <p:bldP build="whole" bldLvl="1" animBg="1" rev="0" advAuto="0" spid="130" grpId="1"/>
      <p:bldP build="whole" bldLvl="1" animBg="1" rev="0" advAuto="0" spid="137" grpId="5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94949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